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4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4600"/>
  </p:normalViewPr>
  <p:slideViewPr>
    <p:cSldViewPr>
      <p:cViewPr>
        <p:scale>
          <a:sx n="76" d="100"/>
          <a:sy n="76" d="100"/>
        </p:scale>
        <p:origin x="-330" y="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1EACD6F0-5937-44D1-9543-4A70CD4D0B4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368653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754210A-3E7B-499C-9B87-3F49DA1CE2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96FD31-5BB2-42D7-A597-EDC053FEACA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252C3-63CB-4C7D-A7F6-DCD1D83AA2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 Black" pitchFamily="34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279FDDA-5654-4D15-B004-369640BEB1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B142C-3BDE-41B7-9023-59FFAEC3EF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99D83-0B33-424A-9163-20A82948CC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AEDB92-3E01-4472-8787-5F70A91367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CCAD3-D651-498A-885A-8A2B5AD3CCD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BD6727-8F5B-488E-AE87-B5B5E34FF46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DD344-DE31-44FF-805D-0C888212FC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84A160-D794-4AE1-8929-BC2AE92A81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C5BDA-458E-4DDE-B9E7-1D15B70F43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4C0B9F-DD29-41A5-99DA-18E699F7E6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0D32B-581D-480A-8C45-7957E1FE903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DE97BE-D28F-43D5-9731-68E6DF38456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82559D-FF7D-473A-80C9-DBD19E8657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525DF-5D0A-4BFD-A549-82CB6254BC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F9793A-EBDA-491D-BFB7-1C52ED463E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B36E-C9AA-4F34-A290-0A68EAC35EC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35C30-1869-4472-A35F-71BA3E9EC4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EF15F3-8CE8-47B7-A0EF-C5C18F11249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B5C51-B778-4955-88E6-23554C32FA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9267179E-0364-4230-B564-B9DEAF55392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 Black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latin typeface="Arial Black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 Black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 Black" pitchFamily="34" charset="0"/>
              </a:defRPr>
            </a:lvl1pPr>
          </a:lstStyle>
          <a:p>
            <a:fld id="{9A088D41-8450-4CE5-BE47-210EDC8CC6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 Black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 Black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farris\My%20Documents\video\The%20Peripheral%20Nervous%20System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Nervous System</a:t>
            </a:r>
            <a:endParaRPr lang="en-US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4" y="3886200"/>
            <a:ext cx="5603875" cy="1752600"/>
          </a:xfrm>
        </p:spPr>
        <p:txBody>
          <a:bodyPr/>
          <a:lstStyle/>
          <a:p>
            <a:r>
              <a:rPr lang="en-US" dirty="0" smtClean="0"/>
              <a:t>Spinal Cord</a:t>
            </a:r>
          </a:p>
          <a:p>
            <a:r>
              <a:rPr lang="en-US" dirty="0" smtClean="0"/>
              <a:t>Peripheral Nervous System </a:t>
            </a:r>
          </a:p>
          <a:p>
            <a:r>
              <a:rPr lang="en-US" dirty="0" smtClean="0"/>
              <a:t>Cranial Nerves</a:t>
            </a:r>
          </a:p>
          <a:p>
            <a:r>
              <a:rPr lang="en-US" dirty="0" smtClean="0"/>
              <a:t>Chapter 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7338" y="0"/>
            <a:ext cx="6316662" cy="1143000"/>
          </a:xfrm>
        </p:spPr>
        <p:txBody>
          <a:bodyPr/>
          <a:lstStyle/>
          <a:p>
            <a:r>
              <a:rPr lang="en-US" dirty="0" smtClean="0"/>
              <a:t>Spinal Cord</a:t>
            </a:r>
            <a:endParaRPr lang="en-US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52600" y="1066800"/>
            <a:ext cx="6707187" cy="5059363"/>
          </a:xfrm>
        </p:spPr>
        <p:txBody>
          <a:bodyPr/>
          <a:lstStyle/>
          <a:p>
            <a:r>
              <a:rPr lang="en-US" dirty="0" smtClean="0"/>
              <a:t>A continuation of the brain stem</a:t>
            </a:r>
          </a:p>
          <a:p>
            <a:r>
              <a:rPr lang="en-US" dirty="0" smtClean="0"/>
              <a:t>Provides 2-way path of conduction/communication between brain and body</a:t>
            </a:r>
          </a:p>
          <a:p>
            <a:r>
              <a:rPr lang="en-US" dirty="0" smtClean="0"/>
              <a:t>Major reflex center</a:t>
            </a:r>
          </a:p>
          <a:p>
            <a:r>
              <a:rPr lang="en-US" dirty="0" smtClean="0"/>
              <a:t>Extends from foramen magnum to the 1</a:t>
            </a:r>
            <a:r>
              <a:rPr lang="en-US" baseline="30000" dirty="0" smtClean="0"/>
              <a:t>st</a:t>
            </a:r>
            <a:r>
              <a:rPr lang="en-US" dirty="0" smtClean="0"/>
              <a:t>-2</a:t>
            </a:r>
            <a:r>
              <a:rPr lang="en-US" baseline="30000" dirty="0" smtClean="0"/>
              <a:t>nd</a:t>
            </a:r>
            <a:r>
              <a:rPr lang="en-US" dirty="0" smtClean="0"/>
              <a:t> lumbar vertebra (ends just below ribs)</a:t>
            </a:r>
          </a:p>
          <a:p>
            <a:r>
              <a:rPr lang="en-US" dirty="0" smtClean="0"/>
              <a:t>Cushioned and protected by </a:t>
            </a:r>
            <a:r>
              <a:rPr lang="en-US" dirty="0" err="1" smtClean="0"/>
              <a:t>meninges</a:t>
            </a:r>
            <a:r>
              <a:rPr lang="en-US" dirty="0" smtClean="0"/>
              <a:t> that extend beyond the spinal cord and into vertebral column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Spinal cord,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524000"/>
            <a:ext cx="6326187" cy="4525963"/>
          </a:xfrm>
        </p:spPr>
        <p:txBody>
          <a:bodyPr/>
          <a:lstStyle/>
          <a:p>
            <a:r>
              <a:rPr lang="en-US" dirty="0" smtClean="0"/>
              <a:t>Lumbar puncture (spinal tap) given below L3</a:t>
            </a:r>
          </a:p>
          <a:p>
            <a:r>
              <a:rPr lang="en-US" dirty="0" smtClean="0"/>
              <a:t>31 </a:t>
            </a:r>
            <a:r>
              <a:rPr lang="en-US" smtClean="0"/>
              <a:t>pairs of spinal </a:t>
            </a:r>
            <a:r>
              <a:rPr lang="en-US" dirty="0" smtClean="0"/>
              <a:t>nerves originate in the spinal cord and exit the vertebral column</a:t>
            </a:r>
          </a:p>
          <a:p>
            <a:r>
              <a:rPr lang="en-US" dirty="0" err="1" smtClean="0"/>
              <a:t>Cauda</a:t>
            </a:r>
            <a:r>
              <a:rPr lang="en-US" dirty="0" smtClean="0"/>
              <a:t> </a:t>
            </a:r>
            <a:r>
              <a:rPr lang="en-US" dirty="0" err="1" smtClean="0"/>
              <a:t>equina</a:t>
            </a:r>
            <a:r>
              <a:rPr lang="en-US" dirty="0" smtClean="0"/>
              <a:t>- collection of spinal nerves at inferior end of vertebral canal that looks like a horse’s tail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Peripheral Nervous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1600200"/>
            <a:ext cx="6326187" cy="4525963"/>
          </a:xfrm>
        </p:spPr>
        <p:txBody>
          <a:bodyPr/>
          <a:lstStyle/>
          <a:p>
            <a:r>
              <a:rPr lang="en-US" dirty="0" smtClean="0"/>
              <a:t>Structure of a nerve</a:t>
            </a:r>
          </a:p>
          <a:p>
            <a:pPr lvl="1"/>
            <a:r>
              <a:rPr lang="en-US" dirty="0" smtClean="0"/>
              <a:t>A bundle of neuron fibers wrapped in connective tissue</a:t>
            </a:r>
          </a:p>
          <a:p>
            <a:pPr lvl="1"/>
            <a:r>
              <a:rPr lang="en-US" dirty="0" smtClean="0"/>
              <a:t>Each individual neuron fiber is surrounded by </a:t>
            </a:r>
            <a:r>
              <a:rPr lang="en-US" dirty="0" err="1" smtClean="0"/>
              <a:t>endoneurium</a:t>
            </a:r>
            <a:endParaRPr lang="en-US" dirty="0" smtClean="0"/>
          </a:p>
          <a:p>
            <a:pPr lvl="1"/>
            <a:r>
              <a:rPr lang="en-US" dirty="0" smtClean="0"/>
              <a:t>Groups of fibers form fascicles that are wrapped in </a:t>
            </a:r>
            <a:r>
              <a:rPr lang="en-US" dirty="0" err="1" smtClean="0"/>
              <a:t>perineurium</a:t>
            </a:r>
            <a:endParaRPr lang="en-US" dirty="0" smtClean="0"/>
          </a:p>
          <a:p>
            <a:pPr lvl="1"/>
            <a:r>
              <a:rPr lang="en-US" dirty="0" smtClean="0"/>
              <a:t>Bundles of fascicles form a nerve wrapped in </a:t>
            </a:r>
            <a:r>
              <a:rPr lang="en-US" dirty="0" err="1" smtClean="0"/>
              <a:t>epineurium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6326187" cy="4525963"/>
          </a:xfrm>
        </p:spPr>
        <p:txBody>
          <a:bodyPr/>
          <a:lstStyle/>
          <a:p>
            <a:r>
              <a:rPr lang="en-US" dirty="0" smtClean="0"/>
              <a:t>Nerves can be classified by the direction in which they conduct impulses</a:t>
            </a:r>
          </a:p>
          <a:p>
            <a:r>
              <a:rPr lang="en-US" dirty="0" smtClean="0"/>
              <a:t>Mixed nerves: carry both sensory and motor fibers</a:t>
            </a:r>
          </a:p>
          <a:p>
            <a:r>
              <a:rPr lang="en-US" dirty="0" smtClean="0"/>
              <a:t>Sensory (afferent) nerves carry impulses TO the CNS only</a:t>
            </a:r>
          </a:p>
          <a:p>
            <a:r>
              <a:rPr lang="en-US" dirty="0" smtClean="0"/>
              <a:t>Motor (efferent) nerves carry only motor fibers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he Peripheral Nervous System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438400" y="1752600"/>
            <a:ext cx="4637088" cy="3477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7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Cranial Nerves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00200"/>
            <a:ext cx="6326187" cy="4525963"/>
          </a:xfrm>
        </p:spPr>
        <p:txBody>
          <a:bodyPr/>
          <a:lstStyle/>
          <a:p>
            <a:r>
              <a:rPr lang="en-US" dirty="0" smtClean="0"/>
              <a:t>12 pair</a:t>
            </a:r>
          </a:p>
          <a:p>
            <a:pPr lvl="1"/>
            <a:r>
              <a:rPr lang="en-US" dirty="0" smtClean="0"/>
              <a:t>Only 1 pair (</a:t>
            </a:r>
            <a:r>
              <a:rPr lang="en-US" dirty="0" err="1" smtClean="0"/>
              <a:t>vagus</a:t>
            </a:r>
            <a:r>
              <a:rPr lang="en-US" dirty="0" smtClean="0"/>
              <a:t> nerves) extend to the thoracic and abdominal cavities</a:t>
            </a:r>
          </a:p>
          <a:p>
            <a:r>
              <a:rPr lang="en-US" dirty="0" smtClean="0"/>
              <a:t>Numbered in order, names usually reveal the most important structures they control</a:t>
            </a:r>
          </a:p>
          <a:p>
            <a:r>
              <a:rPr lang="en-US" dirty="0" smtClean="0"/>
              <a:t>P. 250-251 KNOW the names and functions of the 12 pairs of cranial nerves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 of PNS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1600200"/>
            <a:ext cx="6886575" cy="45259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                PNS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Sensory NS         Motor NS</a:t>
            </a:r>
          </a:p>
          <a:p>
            <a:pPr algn="ctr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Somatic NS     Autonomic NS</a:t>
            </a:r>
          </a:p>
          <a:p>
            <a:pPr>
              <a:buNone/>
            </a:pPr>
            <a:r>
              <a:rPr lang="en-US" dirty="0" smtClean="0"/>
              <a:t>              </a:t>
            </a:r>
          </a:p>
          <a:p>
            <a:pPr>
              <a:buNone/>
            </a:pPr>
            <a:r>
              <a:rPr lang="en-US" dirty="0" smtClean="0"/>
              <a:t>                    </a:t>
            </a:r>
            <a:r>
              <a:rPr lang="en-US" sz="2000" dirty="0" smtClean="0"/>
              <a:t>parasympathetic      sympathetic</a:t>
            </a:r>
          </a:p>
          <a:p>
            <a:pPr algn="ctr">
              <a:buNone/>
            </a:pP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10800000" flipV="1">
            <a:off x="3124200" y="1905000"/>
            <a:ext cx="10668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24400" y="1905000"/>
            <a:ext cx="7620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4114800" y="2743200"/>
            <a:ext cx="8382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rot="16200000" flipH="1">
            <a:off x="5943600" y="2819400"/>
            <a:ext cx="6858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10800000" flipV="1">
            <a:off x="4724400" y="3733800"/>
            <a:ext cx="13716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6553200" y="3733800"/>
            <a:ext cx="990600" cy="68580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676400"/>
            <a:ext cx="6326187" cy="4525963"/>
          </a:xfrm>
        </p:spPr>
        <p:txBody>
          <a:bodyPr/>
          <a:lstStyle/>
          <a:p>
            <a:r>
              <a:rPr lang="en-US" dirty="0" smtClean="0"/>
              <a:t>Sympathetic division- active during situations of extreme stress (fear, rage, exercise)</a:t>
            </a:r>
          </a:p>
          <a:p>
            <a:r>
              <a:rPr lang="en-US" dirty="0" smtClean="0"/>
              <a:t>Parasympathetic division- conserves energy, lets us “unwind”</a:t>
            </a:r>
          </a:p>
          <a:p>
            <a:r>
              <a:rPr lang="en-US" dirty="0" smtClean="0"/>
              <a:t>Effects of sympathetic and parasympathetic divisions on the body p. 260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itl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2_Text"/>
</p:tagLst>
</file>

<file path=ppt/theme/theme1.xml><?xml version="1.0" encoding="utf-8"?>
<a:theme xmlns:a="http://schemas.openxmlformats.org/drawingml/2006/main" name="med_0069_slide">
  <a:themeElements>
    <a:clrScheme name="Office Theme 2">
      <a:dk1>
        <a:srgbClr val="000000"/>
      </a:dk1>
      <a:lt1>
        <a:srgbClr val="00CCFF"/>
      </a:lt1>
      <a:dk2>
        <a:srgbClr val="000000"/>
      </a:dk2>
      <a:lt2>
        <a:srgbClr val="CCCCCC"/>
      </a:lt2>
      <a:accent1>
        <a:srgbClr val="038A00"/>
      </a:accent1>
      <a:accent2>
        <a:srgbClr val="20579F"/>
      </a:accent2>
      <a:accent3>
        <a:srgbClr val="AAE2FF"/>
      </a:accent3>
      <a:accent4>
        <a:srgbClr val="000000"/>
      </a:accent4>
      <a:accent5>
        <a:srgbClr val="AAC4AA"/>
      </a:accent5>
      <a:accent6>
        <a:srgbClr val="1C4E90"/>
      </a:accent6>
      <a:hlink>
        <a:srgbClr val="757500"/>
      </a:hlink>
      <a:folHlink>
        <a:srgbClr val="005C73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AAE2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AAE2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AAE2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AAE2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FFFF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FFFF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FFFF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FFFF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00CCFF"/>
      </a:lt1>
      <a:dk2>
        <a:srgbClr val="000000"/>
      </a:dk2>
      <a:lt2>
        <a:srgbClr val="CCCCCC"/>
      </a:lt2>
      <a:accent1>
        <a:srgbClr val="038A00"/>
      </a:accent1>
      <a:accent2>
        <a:srgbClr val="20579F"/>
      </a:accent2>
      <a:accent3>
        <a:srgbClr val="AAE2FF"/>
      </a:accent3>
      <a:accent4>
        <a:srgbClr val="000000"/>
      </a:accent4>
      <a:accent5>
        <a:srgbClr val="AAC4AA"/>
      </a:accent5>
      <a:accent6>
        <a:srgbClr val="1C4E90"/>
      </a:accent6>
      <a:hlink>
        <a:srgbClr val="757500"/>
      </a:hlink>
      <a:folHlink>
        <a:srgbClr val="005C73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AAE2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AAE2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AAE2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00CC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AAE2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87A8"/>
        </a:accent1>
        <a:accent2>
          <a:srgbClr val="1B6070"/>
        </a:accent2>
        <a:accent3>
          <a:srgbClr val="FFFFFF"/>
        </a:accent3>
        <a:accent4>
          <a:srgbClr val="000000"/>
        </a:accent4>
        <a:accent5>
          <a:srgbClr val="AAC3D1"/>
        </a:accent5>
        <a:accent6>
          <a:srgbClr val="175665"/>
        </a:accent6>
        <a:hlink>
          <a:srgbClr val="30798A"/>
        </a:hlink>
        <a:folHlink>
          <a:srgbClr val="004E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38A00"/>
        </a:accent1>
        <a:accent2>
          <a:srgbClr val="20579F"/>
        </a:accent2>
        <a:accent3>
          <a:srgbClr val="FFFFFF"/>
        </a:accent3>
        <a:accent4>
          <a:srgbClr val="000000"/>
        </a:accent4>
        <a:accent5>
          <a:srgbClr val="AAC4AA"/>
        </a:accent5>
        <a:accent6>
          <a:srgbClr val="1C4E90"/>
        </a:accent6>
        <a:hlink>
          <a:srgbClr val="757500"/>
        </a:hlink>
        <a:folHlink>
          <a:srgbClr val="005C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73637"/>
        </a:accent1>
        <a:accent2>
          <a:srgbClr val="8A5B15"/>
        </a:accent2>
        <a:accent3>
          <a:srgbClr val="FFFFFF"/>
        </a:accent3>
        <a:accent4>
          <a:srgbClr val="000000"/>
        </a:accent4>
        <a:accent5>
          <a:srgbClr val="C3AEAE"/>
        </a:accent5>
        <a:accent6>
          <a:srgbClr val="7D5212"/>
        </a:accent6>
        <a:hlink>
          <a:srgbClr val="005A70"/>
        </a:hlink>
        <a:folHlink>
          <a:srgbClr val="66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005A70"/>
        </a:accent1>
        <a:accent2>
          <a:srgbClr val="8A4D28"/>
        </a:accent2>
        <a:accent3>
          <a:srgbClr val="FFFFFF"/>
        </a:accent3>
        <a:accent4>
          <a:srgbClr val="000000"/>
        </a:accent4>
        <a:accent5>
          <a:srgbClr val="AAB5BB"/>
        </a:accent5>
        <a:accent6>
          <a:srgbClr val="7D4523"/>
        </a:accent6>
        <a:hlink>
          <a:srgbClr val="68407D"/>
        </a:hlink>
        <a:folHlink>
          <a:srgbClr val="66660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med_0069_slide</Template>
  <TotalTime>296</TotalTime>
  <Words>295</Words>
  <Application>Microsoft Office PowerPoint</Application>
  <PresentationFormat>On-screen Show (4:3)</PresentationFormat>
  <Paragraphs>41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med_0069_slide</vt:lpstr>
      <vt:lpstr>1_Default Design</vt:lpstr>
      <vt:lpstr>The Nervous System</vt:lpstr>
      <vt:lpstr>Spinal Cord</vt:lpstr>
      <vt:lpstr>Spinal cord, cont.</vt:lpstr>
      <vt:lpstr>Peripheral Nervous System</vt:lpstr>
      <vt:lpstr>Slide 5</vt:lpstr>
      <vt:lpstr>Slide 6</vt:lpstr>
      <vt:lpstr>Cranial Nerves</vt:lpstr>
      <vt:lpstr>Organization of PNS</vt:lpstr>
      <vt:lpstr>Slide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jfarris</dc:creator>
  <cp:lastModifiedBy>jfarris</cp:lastModifiedBy>
  <cp:revision>10</cp:revision>
  <dcterms:created xsi:type="dcterms:W3CDTF">2011-03-07T17:08:28Z</dcterms:created>
  <dcterms:modified xsi:type="dcterms:W3CDTF">2011-03-24T14:18:53Z</dcterms:modified>
</cp:coreProperties>
</file>